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0058400" cy="7772400"/>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97"/>
    <a:srgbClr val="CC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94710" autoAdjust="0"/>
  </p:normalViewPr>
  <p:slideViewPr>
    <p:cSldViewPr snapToGrid="0">
      <p:cViewPr>
        <p:scale>
          <a:sx n="160" d="100"/>
          <a:sy n="160" d="100"/>
        </p:scale>
        <p:origin x="-78" y="-78"/>
      </p:cViewPr>
      <p:guideLst>
        <p:guide orient="horz" pos="144"/>
        <p:guide pos="2088"/>
      </p:guideLst>
    </p:cSldViewPr>
  </p:slideViewPr>
  <p:notesTextViewPr>
    <p:cViewPr>
      <p:scale>
        <a:sx n="100" d="100"/>
        <a:sy n="100" d="100"/>
      </p:scale>
      <p:origin x="0" y="0"/>
    </p:cViewPr>
  </p:notesTextViewPr>
  <p:gridSpacing cx="117043200" cy="117043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812925"/>
            <a:ext cx="9051925" cy="5130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37337" cy="66325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03238" y="1812925"/>
            <a:ext cx="9051925" cy="5130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130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9175" rtl="0" fontAlgn="base">
        <a:spcBef>
          <a:spcPct val="0"/>
        </a:spcBef>
        <a:spcAft>
          <a:spcPct val="0"/>
        </a:spcAft>
        <a:defRPr sz="4900">
          <a:solidFill>
            <a:schemeClr val="tx2"/>
          </a:solidFill>
          <a:latin typeface="+mj-lt"/>
          <a:ea typeface="+mj-ea"/>
          <a:cs typeface="+mj-cs"/>
        </a:defRPr>
      </a:lvl1pPr>
      <a:lvl2pPr algn="ctr" defTabSz="1019175" rtl="0" fontAlgn="base">
        <a:spcBef>
          <a:spcPct val="0"/>
        </a:spcBef>
        <a:spcAft>
          <a:spcPct val="0"/>
        </a:spcAft>
        <a:defRPr sz="4900">
          <a:solidFill>
            <a:schemeClr val="tx2"/>
          </a:solidFill>
          <a:latin typeface="Arial" charset="0"/>
        </a:defRPr>
      </a:lvl2pPr>
      <a:lvl3pPr algn="ctr" defTabSz="1019175" rtl="0" fontAlgn="base">
        <a:spcBef>
          <a:spcPct val="0"/>
        </a:spcBef>
        <a:spcAft>
          <a:spcPct val="0"/>
        </a:spcAft>
        <a:defRPr sz="4900">
          <a:solidFill>
            <a:schemeClr val="tx2"/>
          </a:solidFill>
          <a:latin typeface="Arial" charset="0"/>
        </a:defRPr>
      </a:lvl3pPr>
      <a:lvl4pPr algn="ctr" defTabSz="1019175" rtl="0" fontAlgn="base">
        <a:spcBef>
          <a:spcPct val="0"/>
        </a:spcBef>
        <a:spcAft>
          <a:spcPct val="0"/>
        </a:spcAft>
        <a:defRPr sz="4900">
          <a:solidFill>
            <a:schemeClr val="tx2"/>
          </a:solidFill>
          <a:latin typeface="Arial" charset="0"/>
        </a:defRPr>
      </a:lvl4pPr>
      <a:lvl5pPr algn="ctr" defTabSz="1019175" rtl="0" fontAlgn="base">
        <a:spcBef>
          <a:spcPct val="0"/>
        </a:spcBef>
        <a:spcAft>
          <a:spcPct val="0"/>
        </a:spcAft>
        <a:defRPr sz="4900">
          <a:solidFill>
            <a:schemeClr val="tx2"/>
          </a:solidFill>
          <a:latin typeface="Arial" charset="0"/>
        </a:defRPr>
      </a:lvl5pPr>
      <a:lvl6pPr marL="457200" algn="ctr" defTabSz="1019175" rtl="0" fontAlgn="base">
        <a:spcBef>
          <a:spcPct val="0"/>
        </a:spcBef>
        <a:spcAft>
          <a:spcPct val="0"/>
        </a:spcAft>
        <a:defRPr sz="4900">
          <a:solidFill>
            <a:schemeClr val="tx2"/>
          </a:solidFill>
          <a:latin typeface="Arial" charset="0"/>
        </a:defRPr>
      </a:lvl6pPr>
      <a:lvl7pPr marL="914400" algn="ctr" defTabSz="1019175" rtl="0" fontAlgn="base">
        <a:spcBef>
          <a:spcPct val="0"/>
        </a:spcBef>
        <a:spcAft>
          <a:spcPct val="0"/>
        </a:spcAft>
        <a:defRPr sz="4900">
          <a:solidFill>
            <a:schemeClr val="tx2"/>
          </a:solidFill>
          <a:latin typeface="Arial" charset="0"/>
        </a:defRPr>
      </a:lvl7pPr>
      <a:lvl8pPr marL="1371600" algn="ctr" defTabSz="1019175" rtl="0" fontAlgn="base">
        <a:spcBef>
          <a:spcPct val="0"/>
        </a:spcBef>
        <a:spcAft>
          <a:spcPct val="0"/>
        </a:spcAft>
        <a:defRPr sz="4900">
          <a:solidFill>
            <a:schemeClr val="tx2"/>
          </a:solidFill>
          <a:latin typeface="Arial" charset="0"/>
        </a:defRPr>
      </a:lvl8pPr>
      <a:lvl9pPr marL="1828800" algn="ctr" defTabSz="1019175" rtl="0" fontAlgn="base">
        <a:spcBef>
          <a:spcPct val="0"/>
        </a:spcBef>
        <a:spcAft>
          <a:spcPct val="0"/>
        </a:spcAft>
        <a:defRPr sz="4900">
          <a:solidFill>
            <a:schemeClr val="tx2"/>
          </a:solidFill>
          <a:latin typeface="Arial" charset="0"/>
        </a:defRPr>
      </a:lvl9pPr>
    </p:titleStyle>
    <p:bodyStyle>
      <a:lvl1pPr marL="382588" indent="-382588" algn="l" defTabSz="1019175" rtl="0" fontAlgn="base">
        <a:spcBef>
          <a:spcPct val="20000"/>
        </a:spcBef>
        <a:spcAft>
          <a:spcPct val="0"/>
        </a:spcAft>
        <a:buChar char="•"/>
        <a:defRPr sz="3600">
          <a:solidFill>
            <a:schemeClr val="tx1"/>
          </a:solidFill>
          <a:latin typeface="+mn-lt"/>
          <a:ea typeface="+mn-ea"/>
          <a:cs typeface="+mn-cs"/>
        </a:defRPr>
      </a:lvl1pPr>
      <a:lvl2pPr marL="827088" indent="-317500" algn="l" defTabSz="1019175" rtl="0" fontAlgn="base">
        <a:spcBef>
          <a:spcPct val="20000"/>
        </a:spcBef>
        <a:spcAft>
          <a:spcPct val="0"/>
        </a:spcAft>
        <a:buChar char="–"/>
        <a:defRPr sz="3100">
          <a:solidFill>
            <a:schemeClr val="tx1"/>
          </a:solidFill>
          <a:latin typeface="+mn-lt"/>
        </a:defRPr>
      </a:lvl2pPr>
      <a:lvl3pPr marL="1273175" indent="-254000" algn="l" defTabSz="1019175" rtl="0" fontAlgn="base">
        <a:spcBef>
          <a:spcPct val="20000"/>
        </a:spcBef>
        <a:spcAft>
          <a:spcPct val="0"/>
        </a:spcAft>
        <a:buChar char="•"/>
        <a:defRPr sz="2700">
          <a:solidFill>
            <a:schemeClr val="tx1"/>
          </a:solidFill>
          <a:latin typeface="+mn-lt"/>
        </a:defRPr>
      </a:lvl3pPr>
      <a:lvl4pPr marL="1782763" indent="-254000" algn="l" defTabSz="1019175" rtl="0" fontAlgn="base">
        <a:spcBef>
          <a:spcPct val="20000"/>
        </a:spcBef>
        <a:spcAft>
          <a:spcPct val="0"/>
        </a:spcAft>
        <a:buChar char="–"/>
        <a:defRPr sz="2200">
          <a:solidFill>
            <a:schemeClr val="tx1"/>
          </a:solidFill>
          <a:latin typeface="+mn-lt"/>
        </a:defRPr>
      </a:lvl4pPr>
      <a:lvl5pPr marL="2292350" indent="-254000" algn="l" defTabSz="1019175" rtl="0" fontAlgn="base">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 name="Text Box 40"/>
          <p:cNvSpPr txBox="1">
            <a:spLocks noChangeArrowheads="1"/>
          </p:cNvSpPr>
          <p:nvPr/>
        </p:nvSpPr>
        <p:spPr bwMode="auto">
          <a:xfrm>
            <a:off x="6999288" y="2634393"/>
            <a:ext cx="3059112" cy="3231654"/>
          </a:xfrm>
          <a:prstGeom prst="rect">
            <a:avLst/>
          </a:prstGeom>
          <a:noFill/>
          <a:ln w="9525">
            <a:noFill/>
            <a:miter lim="800000"/>
            <a:headEnd/>
            <a:tailEnd/>
          </a:ln>
          <a:effectLst/>
        </p:spPr>
        <p:txBody>
          <a:bodyPr wrap="square">
            <a:spAutoFit/>
          </a:bodyPr>
          <a:lstStyle/>
          <a:p>
            <a:pPr defTabSz="1019175"/>
            <a:r>
              <a:rPr lang="en-US" sz="1600" dirty="0">
                <a:latin typeface="ITC Avant Garde Gothic Demi" pitchFamily="34" charset="0"/>
              </a:rPr>
              <a:t>The University of New </a:t>
            </a:r>
            <a:r>
              <a:rPr lang="en-US" sz="1600" dirty="0" smtClean="0">
                <a:latin typeface="ITC Avant Garde Gothic Demi" pitchFamily="34" charset="0"/>
              </a:rPr>
              <a:t>Mexico</a:t>
            </a:r>
          </a:p>
          <a:p>
            <a:pPr algn="ctr" defTabSz="1019175"/>
            <a:endParaRPr lang="en-US" sz="1600" dirty="0" smtClean="0">
              <a:latin typeface="ITC Avant Garde Gothic Demi" pitchFamily="34" charset="0"/>
            </a:endParaRPr>
          </a:p>
          <a:p>
            <a:pPr algn="ctr" defTabSz="1019175"/>
            <a:r>
              <a:rPr lang="en-US" sz="1600" dirty="0" smtClean="0">
                <a:latin typeface="ITC Avant Garde Gothic Demi" pitchFamily="34" charset="0"/>
              </a:rPr>
              <a:t>Analytical Chemistry Service Facilities</a:t>
            </a:r>
          </a:p>
          <a:p>
            <a:pPr algn="ctr" defTabSz="1019175"/>
            <a:endParaRPr lang="en-US" sz="1400" dirty="0" smtClean="0">
              <a:latin typeface="ITC Avant Garde Gothic Demi" pitchFamily="34" charset="0"/>
            </a:endParaRPr>
          </a:p>
          <a:p>
            <a:pPr algn="ctr" defTabSz="1019175"/>
            <a:r>
              <a:rPr lang="en-US" sz="1400" b="1" dirty="0" smtClean="0">
                <a:solidFill>
                  <a:srgbClr val="C00000"/>
                </a:solidFill>
                <a:latin typeface="ITC Avant Garde Gothic Demi" pitchFamily="34" charset="0"/>
              </a:rPr>
              <a:t>NMR </a:t>
            </a:r>
          </a:p>
          <a:p>
            <a:pPr algn="ctr" defTabSz="1019175"/>
            <a:endParaRPr lang="en-US" sz="1400" b="1" dirty="0" smtClean="0">
              <a:solidFill>
                <a:srgbClr val="C00000"/>
              </a:solidFill>
              <a:latin typeface="ITC Avant Garde Gothic Demi" pitchFamily="34" charset="0"/>
            </a:endParaRPr>
          </a:p>
          <a:p>
            <a:pPr algn="ctr" defTabSz="1019175"/>
            <a:r>
              <a:rPr lang="en-US" sz="1400" b="1" dirty="0" smtClean="0">
                <a:solidFill>
                  <a:srgbClr val="C00000"/>
                </a:solidFill>
                <a:latin typeface="ITC Avant Garde Gothic Demi" pitchFamily="34" charset="0"/>
              </a:rPr>
              <a:t>X-RAY DIFFRACTION </a:t>
            </a:r>
          </a:p>
          <a:p>
            <a:pPr algn="ctr" defTabSz="1019175"/>
            <a:endParaRPr lang="en-US" sz="1400" b="1" dirty="0">
              <a:solidFill>
                <a:srgbClr val="C00000"/>
              </a:solidFill>
              <a:latin typeface="ITC Avant Garde Gothic Demi" pitchFamily="34" charset="0"/>
            </a:endParaRPr>
          </a:p>
          <a:p>
            <a:pPr algn="ctr" defTabSz="1019175"/>
            <a:r>
              <a:rPr lang="en-US" sz="1400" b="1" dirty="0" smtClean="0">
                <a:solidFill>
                  <a:srgbClr val="C00000"/>
                </a:solidFill>
                <a:latin typeface="ITC Avant Garde Gothic Demi" pitchFamily="34" charset="0"/>
              </a:rPr>
              <a:t>MASS SPECTROMETRY</a:t>
            </a:r>
            <a:endParaRPr lang="en-US" sz="1400" dirty="0" smtClean="0"/>
          </a:p>
          <a:p>
            <a:pPr algn="ctr" defTabSz="1019175"/>
            <a:endParaRPr lang="en-US" sz="1400" b="1" dirty="0" smtClean="0">
              <a:solidFill>
                <a:srgbClr val="C00000"/>
              </a:solidFill>
              <a:latin typeface="ITC Avant Garde Gothic Demi" pitchFamily="34" charset="0"/>
            </a:endParaRPr>
          </a:p>
          <a:p>
            <a:pPr algn="ctr" defTabSz="1019175"/>
            <a:endParaRPr lang="en-US" sz="1400" b="1" dirty="0">
              <a:solidFill>
                <a:srgbClr val="C00000"/>
              </a:solidFill>
              <a:latin typeface="ITC Avant Garde Gothic Demi" pitchFamily="34" charset="0"/>
            </a:endParaRPr>
          </a:p>
          <a:p>
            <a:pPr algn="ctr" defTabSz="1019175"/>
            <a:r>
              <a:rPr lang="en-US" sz="1400" b="1" dirty="0" smtClean="0">
                <a:solidFill>
                  <a:srgbClr val="C00000"/>
                </a:solidFill>
                <a:latin typeface="ITC Avant Garde Gothic Demi" pitchFamily="34" charset="0"/>
              </a:rPr>
              <a:t> </a:t>
            </a:r>
          </a:p>
          <a:p>
            <a:pPr defTabSz="1019175"/>
            <a:r>
              <a:rPr lang="en-US" sz="1400" b="1" dirty="0" smtClean="0">
                <a:solidFill>
                  <a:srgbClr val="008597"/>
                </a:solidFill>
                <a:latin typeface="ITC Avant Garde Gothic Demi" pitchFamily="34" charset="0"/>
              </a:rPr>
              <a:t> </a:t>
            </a:r>
            <a:endParaRPr lang="en-US" sz="1400" b="1" dirty="0">
              <a:solidFill>
                <a:srgbClr val="008597"/>
              </a:solidFill>
              <a:latin typeface="ITC Avant Garde Gothic Demi" pitchFamily="34" charset="0"/>
            </a:endParaRPr>
          </a:p>
        </p:txBody>
      </p:sp>
      <p:sp>
        <p:nvSpPr>
          <p:cNvPr id="2089" name="Text Box 41"/>
          <p:cNvSpPr txBox="1">
            <a:spLocks noChangeArrowheads="1"/>
          </p:cNvSpPr>
          <p:nvPr/>
        </p:nvSpPr>
        <p:spPr bwMode="auto">
          <a:xfrm>
            <a:off x="7922572" y="6213475"/>
            <a:ext cx="920445" cy="307777"/>
          </a:xfrm>
          <a:prstGeom prst="rect">
            <a:avLst/>
          </a:prstGeom>
          <a:noFill/>
          <a:ln w="9525">
            <a:noFill/>
            <a:miter lim="800000"/>
            <a:headEnd/>
            <a:tailEnd/>
          </a:ln>
          <a:effectLst/>
        </p:spPr>
        <p:txBody>
          <a:bodyPr wrap="none">
            <a:spAutoFit/>
          </a:bodyPr>
          <a:lstStyle/>
          <a:p>
            <a:pPr algn="ctr" defTabSz="1019175"/>
            <a:r>
              <a:rPr lang="en-US" sz="1400" dirty="0" smtClean="0">
                <a:latin typeface="ITC Avant Garde Gothic Demi" pitchFamily="34" charset="0"/>
              </a:rPr>
              <a:t>Fall 2010</a:t>
            </a:r>
            <a:endParaRPr lang="en-US" sz="1400" b="1" dirty="0">
              <a:latin typeface="ITC Avant Garde Gothic Demi" pitchFamily="34" charset="0"/>
            </a:endParaRPr>
          </a:p>
        </p:txBody>
      </p:sp>
      <p:sp>
        <p:nvSpPr>
          <p:cNvPr id="2091" name="Text Box 43"/>
          <p:cNvSpPr txBox="1">
            <a:spLocks noChangeArrowheads="1"/>
          </p:cNvSpPr>
          <p:nvPr/>
        </p:nvSpPr>
        <p:spPr bwMode="auto">
          <a:xfrm>
            <a:off x="259304" y="1325563"/>
            <a:ext cx="2862263" cy="3385542"/>
          </a:xfrm>
          <a:prstGeom prst="rect">
            <a:avLst/>
          </a:prstGeom>
          <a:noFill/>
          <a:ln w="9525">
            <a:noFill/>
            <a:miter lim="800000"/>
            <a:headEnd/>
            <a:tailEnd/>
          </a:ln>
          <a:effectLst/>
        </p:spPr>
        <p:txBody>
          <a:bodyPr>
            <a:spAutoFit/>
          </a:bodyPr>
          <a:lstStyle/>
          <a:p>
            <a:pPr algn="ctr" defTabSz="1019175"/>
            <a:r>
              <a:rPr lang="en-US" sz="1200" b="1" dirty="0">
                <a:solidFill>
                  <a:srgbClr val="C00000"/>
                </a:solidFill>
              </a:rPr>
              <a:t>GENERAL INFORMATION</a:t>
            </a:r>
          </a:p>
          <a:p>
            <a:pPr algn="just" defTabSz="1019175"/>
            <a:endParaRPr lang="en-US" sz="1200" b="1" dirty="0">
              <a:solidFill>
                <a:srgbClr val="0000FF"/>
              </a:solidFill>
            </a:endParaRPr>
          </a:p>
          <a:p>
            <a:pPr algn="just" defTabSz="1019175"/>
            <a:r>
              <a:rPr lang="en-US" sz="1000" dirty="0"/>
              <a:t>The </a:t>
            </a:r>
            <a:r>
              <a:rPr lang="en-US" sz="1000" dirty="0" smtClean="0"/>
              <a:t>Analytical Chemistry Service facilities at </a:t>
            </a:r>
            <a:r>
              <a:rPr lang="en-US" sz="1000" dirty="0"/>
              <a:t>the University of New Mexico </a:t>
            </a:r>
            <a:r>
              <a:rPr lang="en-US" sz="1000" dirty="0" smtClean="0"/>
              <a:t>are </a:t>
            </a:r>
            <a:r>
              <a:rPr lang="en-US" sz="1000" dirty="0"/>
              <a:t>located in the Department of </a:t>
            </a:r>
            <a:r>
              <a:rPr lang="en-US" sz="1000" dirty="0" smtClean="0"/>
              <a:t>Chemistry and Chemical Biology.</a:t>
            </a:r>
            <a:endParaRPr lang="en-US" sz="1000" dirty="0"/>
          </a:p>
          <a:p>
            <a:pPr algn="just" defTabSz="1019175"/>
            <a:endParaRPr lang="en-US" sz="1000" dirty="0"/>
          </a:p>
          <a:p>
            <a:pPr algn="just" defTabSz="1019175"/>
            <a:r>
              <a:rPr lang="en-US" sz="1000" dirty="0"/>
              <a:t>The </a:t>
            </a:r>
            <a:r>
              <a:rPr lang="en-US" sz="1000" dirty="0" smtClean="0"/>
              <a:t>facilities are </a:t>
            </a:r>
            <a:r>
              <a:rPr lang="en-US" sz="1000" dirty="0"/>
              <a:t>equipped with modern, state-of-the art </a:t>
            </a:r>
            <a:r>
              <a:rPr lang="en-US" sz="1000" dirty="0" smtClean="0"/>
              <a:t>equipment. Facilities staff offer </a:t>
            </a:r>
            <a:r>
              <a:rPr lang="en-US" sz="1000" dirty="0"/>
              <a:t>support for investigators wishing to analyze compounds ranging from organic small molecules </a:t>
            </a:r>
            <a:r>
              <a:rPr lang="en-US" sz="1000" dirty="0" smtClean="0"/>
              <a:t>to materials to </a:t>
            </a:r>
            <a:r>
              <a:rPr lang="en-US" sz="1000" dirty="0"/>
              <a:t>large proteins.  The </a:t>
            </a:r>
            <a:r>
              <a:rPr lang="en-US" sz="1000" dirty="0" smtClean="0"/>
              <a:t> </a:t>
            </a:r>
            <a:r>
              <a:rPr lang="en-US" sz="1000" dirty="0"/>
              <a:t>capabilities, instrumentation and rates are summarized in the enclosed table.  Investigative and collaborative projects welcomed.</a:t>
            </a:r>
          </a:p>
          <a:p>
            <a:pPr algn="just" defTabSz="1019175"/>
            <a:endParaRPr lang="en-US" sz="1000" dirty="0"/>
          </a:p>
          <a:p>
            <a:pPr algn="just" defTabSz="1019175"/>
            <a:r>
              <a:rPr lang="en-US" sz="1000" dirty="0"/>
              <a:t>The </a:t>
            </a:r>
            <a:r>
              <a:rPr lang="en-US" sz="1000" dirty="0" smtClean="0">
                <a:latin typeface="ITC Avant Garde Gothic Demi" pitchFamily="34" charset="0"/>
              </a:rPr>
              <a:t>Analytical Chemistry Service facilities</a:t>
            </a:r>
          </a:p>
          <a:p>
            <a:pPr algn="just" defTabSz="1019175"/>
            <a:r>
              <a:rPr lang="en-US" sz="1000" dirty="0" smtClean="0"/>
              <a:t>are </a:t>
            </a:r>
            <a:r>
              <a:rPr lang="en-US" sz="1000" dirty="0"/>
              <a:t>the only place in the State of New Mexico where investigators can access such advanced </a:t>
            </a:r>
            <a:r>
              <a:rPr lang="en-US" sz="1000" dirty="0" smtClean="0"/>
              <a:t>instrumentation capabilities</a:t>
            </a:r>
            <a:r>
              <a:rPr lang="en-US" sz="1000" dirty="0"/>
              <a:t>.</a:t>
            </a:r>
          </a:p>
        </p:txBody>
      </p:sp>
      <p:sp>
        <p:nvSpPr>
          <p:cNvPr id="2092" name="Text Box 44"/>
          <p:cNvSpPr txBox="1">
            <a:spLocks noChangeArrowheads="1"/>
          </p:cNvSpPr>
          <p:nvPr/>
        </p:nvSpPr>
        <p:spPr bwMode="auto">
          <a:xfrm>
            <a:off x="7299720" y="7091603"/>
            <a:ext cx="2183610" cy="307777"/>
          </a:xfrm>
          <a:prstGeom prst="rect">
            <a:avLst/>
          </a:prstGeom>
          <a:noFill/>
          <a:ln w="9525">
            <a:noFill/>
            <a:miter lim="800000"/>
            <a:headEnd/>
            <a:tailEnd/>
          </a:ln>
          <a:effectLst/>
        </p:spPr>
        <p:txBody>
          <a:bodyPr wrap="none">
            <a:spAutoFit/>
          </a:bodyPr>
          <a:lstStyle/>
          <a:p>
            <a:pPr algn="ctr" defTabSz="1019175"/>
            <a:r>
              <a:rPr lang="en-US" sz="1400" dirty="0">
                <a:solidFill>
                  <a:srgbClr val="C00000"/>
                </a:solidFill>
                <a:latin typeface="ITC Avant Garde Gothic Demi" pitchFamily="34" charset="0"/>
              </a:rPr>
              <a:t>http://massspec.unm.edu</a:t>
            </a:r>
            <a:endParaRPr lang="en-US" sz="1400" b="1" dirty="0">
              <a:solidFill>
                <a:srgbClr val="C00000"/>
              </a:solidFill>
              <a:latin typeface="ITC Avant Garde Gothic Demi" pitchFamily="34" charset="0"/>
            </a:endParaRPr>
          </a:p>
        </p:txBody>
      </p:sp>
      <p:sp>
        <p:nvSpPr>
          <p:cNvPr id="2093" name="Text Box 45"/>
          <p:cNvSpPr txBox="1">
            <a:spLocks noChangeArrowheads="1"/>
          </p:cNvSpPr>
          <p:nvPr/>
        </p:nvSpPr>
        <p:spPr bwMode="auto">
          <a:xfrm>
            <a:off x="272004" y="4957763"/>
            <a:ext cx="2862263" cy="1815882"/>
          </a:xfrm>
          <a:prstGeom prst="rect">
            <a:avLst/>
          </a:prstGeom>
          <a:noFill/>
          <a:ln w="9525">
            <a:noFill/>
            <a:miter lim="800000"/>
            <a:headEnd/>
            <a:tailEnd/>
          </a:ln>
          <a:effectLst/>
        </p:spPr>
        <p:txBody>
          <a:bodyPr>
            <a:spAutoFit/>
          </a:bodyPr>
          <a:lstStyle/>
          <a:p>
            <a:pPr algn="ctr" defTabSz="1019175"/>
            <a:r>
              <a:rPr lang="en-US" sz="1200" b="1" dirty="0">
                <a:solidFill>
                  <a:srgbClr val="C00000"/>
                </a:solidFill>
              </a:rPr>
              <a:t>PERSONNEL</a:t>
            </a:r>
          </a:p>
          <a:p>
            <a:pPr algn="ctr" defTabSz="1019175"/>
            <a:endParaRPr lang="en-US" sz="1000" dirty="0"/>
          </a:p>
          <a:p>
            <a:pPr algn="just" defTabSz="1019175"/>
            <a:r>
              <a:rPr lang="en-US" sz="1000" dirty="0" smtClean="0"/>
              <a:t>Karen Ann Smith, </a:t>
            </a:r>
            <a:r>
              <a:rPr lang="en-US" sz="1000" i="1" dirty="0" smtClean="0"/>
              <a:t>Group Leader and NMR Director</a:t>
            </a:r>
          </a:p>
          <a:p>
            <a:pPr algn="just" defTabSz="1019175"/>
            <a:endParaRPr lang="en-US" sz="1000" i="1" dirty="0"/>
          </a:p>
          <a:p>
            <a:pPr algn="just" defTabSz="1019175"/>
            <a:r>
              <a:rPr lang="en-US" sz="1000" dirty="0" smtClean="0"/>
              <a:t>Eileen </a:t>
            </a:r>
            <a:r>
              <a:rPr lang="en-US" sz="1000" dirty="0" err="1" smtClean="0"/>
              <a:t>Duesler</a:t>
            </a:r>
            <a:r>
              <a:rPr lang="en-US" sz="1000" dirty="0" smtClean="0"/>
              <a:t>,</a:t>
            </a:r>
            <a:r>
              <a:rPr lang="en-US" sz="1000" i="1" dirty="0" smtClean="0"/>
              <a:t> X-Ray Director</a:t>
            </a:r>
          </a:p>
          <a:p>
            <a:pPr algn="just" defTabSz="1019175"/>
            <a:endParaRPr lang="en-US" sz="1000" i="1" dirty="0"/>
          </a:p>
          <a:p>
            <a:pPr algn="just" defTabSz="1019175"/>
            <a:r>
              <a:rPr lang="en-US" sz="1000" dirty="0"/>
              <a:t>Charlotte </a:t>
            </a:r>
            <a:r>
              <a:rPr lang="en-US" sz="1000" dirty="0" smtClean="0"/>
              <a:t>Mobarak, </a:t>
            </a:r>
            <a:r>
              <a:rPr lang="en-US" sz="1000" i="1" dirty="0" smtClean="0"/>
              <a:t>Mass Spectrometry Director</a:t>
            </a:r>
          </a:p>
          <a:p>
            <a:pPr algn="just" defTabSz="1019175"/>
            <a:endParaRPr lang="en-US" sz="1000" i="1" dirty="0"/>
          </a:p>
          <a:p>
            <a:pPr algn="just" defTabSz="1019175"/>
            <a:r>
              <a:rPr lang="en-US" sz="1000" dirty="0" smtClean="0"/>
              <a:t>Kenneth </a:t>
            </a:r>
            <a:r>
              <a:rPr lang="en-US" sz="1000" dirty="0" err="1"/>
              <a:t>Sherrell</a:t>
            </a:r>
            <a:r>
              <a:rPr lang="en-US" sz="1000" dirty="0"/>
              <a:t>, </a:t>
            </a:r>
            <a:r>
              <a:rPr lang="en-US" sz="1000" i="1" dirty="0"/>
              <a:t>Small Molecules Technician</a:t>
            </a:r>
            <a:endParaRPr lang="en-US" sz="1000" b="1" i="1" dirty="0"/>
          </a:p>
        </p:txBody>
      </p:sp>
      <p:sp>
        <p:nvSpPr>
          <p:cNvPr id="2094" name="Text Box 46"/>
          <p:cNvSpPr txBox="1">
            <a:spLocks noChangeArrowheads="1"/>
          </p:cNvSpPr>
          <p:nvPr/>
        </p:nvSpPr>
        <p:spPr bwMode="auto">
          <a:xfrm>
            <a:off x="3505200" y="283930"/>
            <a:ext cx="3040063" cy="4293483"/>
          </a:xfrm>
          <a:prstGeom prst="rect">
            <a:avLst/>
          </a:prstGeom>
          <a:noFill/>
          <a:ln w="9525">
            <a:noFill/>
            <a:miter lim="800000"/>
            <a:headEnd/>
            <a:tailEnd/>
          </a:ln>
          <a:effectLst/>
        </p:spPr>
        <p:txBody>
          <a:bodyPr wrap="square">
            <a:spAutoFit/>
          </a:bodyPr>
          <a:lstStyle/>
          <a:p>
            <a:pPr algn="ctr" defTabSz="1019175"/>
            <a:r>
              <a:rPr lang="en-US" sz="1200" b="1" dirty="0">
                <a:solidFill>
                  <a:srgbClr val="C00000"/>
                </a:solidFill>
              </a:rPr>
              <a:t>CONTACT INFORMATION</a:t>
            </a:r>
          </a:p>
          <a:p>
            <a:pPr algn="ctr" defTabSz="1019175"/>
            <a:endParaRPr lang="en-US" sz="1100" b="1" dirty="0">
              <a:solidFill>
                <a:srgbClr val="0000FF"/>
              </a:solidFill>
            </a:endParaRPr>
          </a:p>
          <a:p>
            <a:pPr algn="ctr" defTabSz="1019175"/>
            <a:r>
              <a:rPr lang="en-US" sz="1000" u="sng" dirty="0" smtClean="0"/>
              <a:t>Mass Spectrometry Facility</a:t>
            </a:r>
          </a:p>
          <a:p>
            <a:pPr algn="ctr" defTabSz="1019175"/>
            <a:r>
              <a:rPr lang="en-US" sz="1000" dirty="0" smtClean="0"/>
              <a:t>Dr</a:t>
            </a:r>
            <a:r>
              <a:rPr lang="en-US" sz="1000" dirty="0"/>
              <a:t>. Charlotte Mobarak</a:t>
            </a:r>
          </a:p>
          <a:p>
            <a:pPr algn="ctr" defTabSz="1019175"/>
            <a:r>
              <a:rPr lang="en-US" sz="1000" dirty="0"/>
              <a:t>cmobarak@salud.unm.edu</a:t>
            </a:r>
          </a:p>
          <a:p>
            <a:pPr algn="ctr" defTabSz="1019175"/>
            <a:r>
              <a:rPr lang="en-US" sz="1000" dirty="0"/>
              <a:t>(505) </a:t>
            </a:r>
            <a:r>
              <a:rPr lang="en-US" sz="1000" dirty="0" smtClean="0"/>
              <a:t>277-8845 office,  (505) 277-1665 lab</a:t>
            </a:r>
          </a:p>
          <a:p>
            <a:pPr algn="ctr" defTabSz="1019175"/>
            <a:endParaRPr lang="en-US" sz="1000" dirty="0"/>
          </a:p>
          <a:p>
            <a:pPr algn="ctr" defTabSz="1019175"/>
            <a:r>
              <a:rPr lang="en-US" sz="1000" dirty="0"/>
              <a:t>Ken </a:t>
            </a:r>
            <a:r>
              <a:rPr lang="en-US" sz="1000" dirty="0" err="1"/>
              <a:t>Sherrell</a:t>
            </a:r>
            <a:endParaRPr lang="en-US" sz="1000" dirty="0"/>
          </a:p>
          <a:p>
            <a:pPr algn="ctr" defTabSz="1019175"/>
            <a:r>
              <a:rPr lang="en-US" sz="1000" dirty="0" smtClean="0"/>
              <a:t>sherrell@unm.edu</a:t>
            </a:r>
            <a:endParaRPr lang="en-US" sz="1000" dirty="0"/>
          </a:p>
          <a:p>
            <a:pPr algn="ctr" defTabSz="1019175"/>
            <a:r>
              <a:rPr lang="en-US" sz="1000" dirty="0" smtClean="0"/>
              <a:t>(</a:t>
            </a:r>
            <a:r>
              <a:rPr lang="en-US" sz="1000" dirty="0"/>
              <a:t>505) </a:t>
            </a:r>
            <a:r>
              <a:rPr lang="en-US" sz="1000" dirty="0" smtClean="0"/>
              <a:t>277-5329</a:t>
            </a:r>
          </a:p>
          <a:p>
            <a:pPr algn="ctr" defTabSz="1019175"/>
            <a:endParaRPr lang="en-US" sz="1000" dirty="0"/>
          </a:p>
          <a:p>
            <a:pPr algn="ctr" defTabSz="1019175"/>
            <a:r>
              <a:rPr lang="en-US" sz="1000" u="sng" dirty="0" smtClean="0"/>
              <a:t>NMR Facility</a:t>
            </a:r>
          </a:p>
          <a:p>
            <a:pPr algn="ctr" defTabSz="1019175"/>
            <a:r>
              <a:rPr lang="en-US" sz="1000" dirty="0" smtClean="0"/>
              <a:t>Dr. Karen Ann Smith</a:t>
            </a:r>
          </a:p>
          <a:p>
            <a:pPr algn="ctr" defTabSz="1019175"/>
            <a:r>
              <a:rPr lang="en-US" sz="1000" dirty="0" smtClean="0"/>
              <a:t>karenann@unm.edu</a:t>
            </a:r>
          </a:p>
          <a:p>
            <a:pPr algn="ctr" defTabSz="1019175"/>
            <a:r>
              <a:rPr lang="en-US" sz="1000" dirty="0" smtClean="0"/>
              <a:t>(505)277-4031 office, (505)277-1651 lab</a:t>
            </a:r>
          </a:p>
          <a:p>
            <a:pPr algn="ctr" defTabSz="1019175"/>
            <a:endParaRPr lang="en-US" sz="1000" dirty="0"/>
          </a:p>
          <a:p>
            <a:pPr algn="ctr" defTabSz="1019175"/>
            <a:r>
              <a:rPr lang="en-US" sz="1000" u="sng" dirty="0" smtClean="0"/>
              <a:t>X-Ray Facility</a:t>
            </a:r>
          </a:p>
          <a:p>
            <a:pPr algn="ctr" defTabSz="1019175"/>
            <a:r>
              <a:rPr lang="en-US" sz="1000" dirty="0" smtClean="0"/>
              <a:t>Dr. Eileen </a:t>
            </a:r>
            <a:r>
              <a:rPr lang="en-US" sz="1000" dirty="0" err="1" smtClean="0"/>
              <a:t>Duesler</a:t>
            </a:r>
            <a:endParaRPr lang="en-US" sz="1000" dirty="0" smtClean="0"/>
          </a:p>
          <a:p>
            <a:pPr algn="ctr"/>
            <a:r>
              <a:rPr lang="en-US" sz="1000" dirty="0"/>
              <a:t>duesler@unm.edu </a:t>
            </a:r>
          </a:p>
          <a:p>
            <a:pPr algn="ctr"/>
            <a:r>
              <a:rPr lang="en-US" sz="1000" dirty="0" smtClean="0"/>
              <a:t>505.277.6649 </a:t>
            </a:r>
            <a:r>
              <a:rPr lang="en-US" sz="1000" dirty="0"/>
              <a:t>office &amp; </a:t>
            </a:r>
            <a:r>
              <a:rPr lang="en-US" sz="1000" dirty="0" smtClean="0"/>
              <a:t>lab</a:t>
            </a:r>
          </a:p>
          <a:p>
            <a:pPr algn="ctr"/>
            <a:endParaRPr lang="en-US" sz="1000" dirty="0" smtClean="0"/>
          </a:p>
          <a:p>
            <a:pPr algn="ctr"/>
            <a:r>
              <a:rPr lang="en-US" sz="1000" u="sng" dirty="0" smtClean="0"/>
              <a:t> Fax </a:t>
            </a:r>
            <a:endParaRPr lang="en-US" sz="1000" u="sng" dirty="0"/>
          </a:p>
          <a:p>
            <a:pPr algn="ctr"/>
            <a:r>
              <a:rPr lang="en-US" sz="1000" dirty="0" smtClean="0"/>
              <a:t>(505)277.2609</a:t>
            </a:r>
          </a:p>
          <a:p>
            <a:pPr algn="ctr"/>
            <a:endParaRPr lang="en-US" sz="1000" u="sng" dirty="0" smtClean="0"/>
          </a:p>
          <a:p>
            <a:pPr algn="ctr" defTabSz="1019175"/>
            <a:endParaRPr lang="en-US" sz="1000" dirty="0" smtClean="0"/>
          </a:p>
          <a:p>
            <a:pPr algn="ctr" defTabSz="1019175"/>
            <a:endParaRPr lang="en-US" sz="1000" dirty="0">
              <a:solidFill>
                <a:srgbClr val="008597"/>
              </a:solidFill>
            </a:endParaRPr>
          </a:p>
          <a:p>
            <a:pPr algn="just" defTabSz="1019175"/>
            <a:endParaRPr lang="en-US" sz="1000" dirty="0"/>
          </a:p>
        </p:txBody>
      </p:sp>
      <p:sp>
        <p:nvSpPr>
          <p:cNvPr id="2095" name="Text Box 47"/>
          <p:cNvSpPr txBox="1">
            <a:spLocks noChangeArrowheads="1"/>
          </p:cNvSpPr>
          <p:nvPr/>
        </p:nvSpPr>
        <p:spPr bwMode="auto">
          <a:xfrm>
            <a:off x="3505200" y="4215504"/>
            <a:ext cx="3040063" cy="430887"/>
          </a:xfrm>
          <a:prstGeom prst="rect">
            <a:avLst/>
          </a:prstGeom>
          <a:noFill/>
          <a:ln w="9525">
            <a:noFill/>
            <a:miter lim="800000"/>
            <a:headEnd/>
            <a:tailEnd/>
          </a:ln>
          <a:effectLst/>
        </p:spPr>
        <p:txBody>
          <a:bodyPr>
            <a:spAutoFit/>
          </a:bodyPr>
          <a:lstStyle/>
          <a:p>
            <a:pPr algn="ctr" defTabSz="1019175"/>
            <a:r>
              <a:rPr lang="en-US" sz="1200" b="1" dirty="0">
                <a:solidFill>
                  <a:srgbClr val="C00000"/>
                </a:solidFill>
              </a:rPr>
              <a:t>HOW TO FIND </a:t>
            </a:r>
            <a:r>
              <a:rPr lang="en-US" sz="1200" b="1" dirty="0" smtClean="0">
                <a:solidFill>
                  <a:srgbClr val="C00000"/>
                </a:solidFill>
              </a:rPr>
              <a:t>US</a:t>
            </a:r>
            <a:endParaRPr lang="en-US" sz="900" b="1" dirty="0">
              <a:solidFill>
                <a:srgbClr val="008597"/>
              </a:solidFill>
            </a:endParaRPr>
          </a:p>
          <a:p>
            <a:pPr algn="ctr" defTabSz="1019175"/>
            <a:r>
              <a:rPr lang="en-US" sz="1000" dirty="0"/>
              <a:t>Physical location: Clark Hall </a:t>
            </a:r>
          </a:p>
        </p:txBody>
      </p:sp>
      <p:grpSp>
        <p:nvGrpSpPr>
          <p:cNvPr id="2111" name="Group 63"/>
          <p:cNvGrpSpPr>
            <a:grpSpLocks/>
          </p:cNvGrpSpPr>
          <p:nvPr/>
        </p:nvGrpSpPr>
        <p:grpSpPr bwMode="auto">
          <a:xfrm>
            <a:off x="3482975" y="4582397"/>
            <a:ext cx="3022600" cy="2965450"/>
            <a:chOff x="2194" y="2732"/>
            <a:chExt cx="1904" cy="1868"/>
          </a:xfrm>
        </p:grpSpPr>
        <p:pic>
          <p:nvPicPr>
            <p:cNvPr id="2100" name="Picture 52"/>
            <p:cNvPicPr>
              <a:picLocks noChangeAspect="1" noChangeArrowheads="1"/>
            </p:cNvPicPr>
            <p:nvPr/>
          </p:nvPicPr>
          <p:blipFill>
            <a:blip r:embed="rId2" cstate="print"/>
            <a:srcRect/>
            <a:stretch>
              <a:fillRect/>
            </a:stretch>
          </p:blipFill>
          <p:spPr bwMode="auto">
            <a:xfrm>
              <a:off x="2194" y="2732"/>
              <a:ext cx="1025" cy="863"/>
            </a:xfrm>
            <a:prstGeom prst="rect">
              <a:avLst/>
            </a:prstGeom>
            <a:noFill/>
            <a:ln w="9525">
              <a:noFill/>
              <a:miter lim="800000"/>
              <a:headEnd/>
              <a:tailEnd/>
            </a:ln>
            <a:effectLst/>
          </p:spPr>
        </p:pic>
        <p:pic>
          <p:nvPicPr>
            <p:cNvPr id="2097" name="Picture 49"/>
            <p:cNvPicPr>
              <a:picLocks noChangeAspect="1" noChangeArrowheads="1"/>
            </p:cNvPicPr>
            <p:nvPr/>
          </p:nvPicPr>
          <p:blipFill>
            <a:blip r:embed="rId2" cstate="print"/>
            <a:srcRect/>
            <a:stretch>
              <a:fillRect/>
            </a:stretch>
          </p:blipFill>
          <p:spPr bwMode="auto">
            <a:xfrm>
              <a:off x="2194" y="2732"/>
              <a:ext cx="1025" cy="863"/>
            </a:xfrm>
            <a:prstGeom prst="rect">
              <a:avLst/>
            </a:prstGeom>
            <a:noFill/>
            <a:ln w="9525">
              <a:noFill/>
              <a:miter lim="800000"/>
              <a:headEnd/>
              <a:tailEnd/>
            </a:ln>
            <a:effectLst/>
          </p:spPr>
        </p:pic>
        <p:sp>
          <p:nvSpPr>
            <p:cNvPr id="2099" name="Line 51"/>
            <p:cNvSpPr>
              <a:spLocks noChangeShapeType="1"/>
            </p:cNvSpPr>
            <p:nvPr/>
          </p:nvSpPr>
          <p:spPr bwMode="auto">
            <a:xfrm>
              <a:off x="2642" y="3024"/>
              <a:ext cx="192" cy="340"/>
            </a:xfrm>
            <a:prstGeom prst="line">
              <a:avLst/>
            </a:prstGeom>
            <a:noFill/>
            <a:ln w="9525">
              <a:solidFill>
                <a:schemeClr val="tx1"/>
              </a:solidFill>
              <a:prstDash val="sysDot"/>
              <a:round/>
              <a:headEnd/>
              <a:tailEnd/>
            </a:ln>
            <a:effectLst/>
          </p:spPr>
          <p:txBody>
            <a:bodyPr/>
            <a:lstStyle/>
            <a:p>
              <a:endParaRPr lang="en-US"/>
            </a:p>
          </p:txBody>
        </p:sp>
        <p:sp>
          <p:nvSpPr>
            <p:cNvPr id="2101" name="Line 53"/>
            <p:cNvSpPr>
              <a:spLocks noChangeShapeType="1"/>
            </p:cNvSpPr>
            <p:nvPr/>
          </p:nvSpPr>
          <p:spPr bwMode="auto">
            <a:xfrm>
              <a:off x="2650" y="3252"/>
              <a:ext cx="184" cy="1348"/>
            </a:xfrm>
            <a:prstGeom prst="line">
              <a:avLst/>
            </a:prstGeom>
            <a:noFill/>
            <a:ln w="9525">
              <a:solidFill>
                <a:schemeClr val="tx1"/>
              </a:solidFill>
              <a:prstDash val="sysDot"/>
              <a:round/>
              <a:headEnd/>
              <a:tailEnd/>
            </a:ln>
            <a:effectLst/>
          </p:spPr>
          <p:txBody>
            <a:bodyPr/>
            <a:lstStyle/>
            <a:p>
              <a:endParaRPr lang="en-US"/>
            </a:p>
          </p:txBody>
        </p:sp>
        <p:sp>
          <p:nvSpPr>
            <p:cNvPr id="2102" name="Line 54"/>
            <p:cNvSpPr>
              <a:spLocks noChangeShapeType="1"/>
            </p:cNvSpPr>
            <p:nvPr/>
          </p:nvSpPr>
          <p:spPr bwMode="auto">
            <a:xfrm>
              <a:off x="2926" y="3032"/>
              <a:ext cx="1172" cy="324"/>
            </a:xfrm>
            <a:prstGeom prst="line">
              <a:avLst/>
            </a:prstGeom>
            <a:noFill/>
            <a:ln w="9525">
              <a:solidFill>
                <a:schemeClr val="tx1"/>
              </a:solidFill>
              <a:prstDash val="sysDot"/>
              <a:round/>
              <a:headEnd/>
              <a:tailEnd/>
            </a:ln>
            <a:effectLst/>
          </p:spPr>
          <p:txBody>
            <a:bodyPr/>
            <a:lstStyle/>
            <a:p>
              <a:endParaRPr lang="en-US"/>
            </a:p>
          </p:txBody>
        </p:sp>
        <p:pic>
          <p:nvPicPr>
            <p:cNvPr id="2104" name="Picture 56" descr="campusmaps copy2"/>
            <p:cNvPicPr>
              <a:picLocks noChangeAspect="1" noChangeArrowheads="1"/>
            </p:cNvPicPr>
            <p:nvPr/>
          </p:nvPicPr>
          <p:blipFill>
            <a:blip r:embed="rId3" cstate="print"/>
            <a:srcRect/>
            <a:stretch>
              <a:fillRect/>
            </a:stretch>
          </p:blipFill>
          <p:spPr bwMode="auto">
            <a:xfrm>
              <a:off x="2838" y="3368"/>
              <a:ext cx="1250" cy="1225"/>
            </a:xfrm>
            <a:prstGeom prst="rect">
              <a:avLst/>
            </a:prstGeom>
            <a:noFill/>
            <a:ln w="9525">
              <a:solidFill>
                <a:schemeClr val="tx1"/>
              </a:solidFill>
              <a:miter lim="800000"/>
              <a:headEnd/>
              <a:tailEnd/>
            </a:ln>
          </p:spPr>
        </p:pic>
        <p:sp>
          <p:nvSpPr>
            <p:cNvPr id="2105" name="Oval 57"/>
            <p:cNvSpPr>
              <a:spLocks noChangeArrowheads="1"/>
            </p:cNvSpPr>
            <p:nvPr/>
          </p:nvSpPr>
          <p:spPr bwMode="auto">
            <a:xfrm>
              <a:off x="3528" y="3657"/>
              <a:ext cx="207" cy="306"/>
            </a:xfrm>
            <a:prstGeom prst="ellipse">
              <a:avLst/>
            </a:prstGeom>
            <a:noFill/>
            <a:ln w="28575">
              <a:solidFill>
                <a:srgbClr val="008597"/>
              </a:solidFill>
              <a:round/>
              <a:headEnd/>
              <a:tailEnd/>
            </a:ln>
            <a:effectLst/>
          </p:spPr>
          <p:txBody>
            <a:bodyPr wrap="none" anchor="ctr"/>
            <a:lstStyle/>
            <a:p>
              <a:endParaRPr lang="en-US"/>
            </a:p>
          </p:txBody>
        </p:sp>
      </p:grpSp>
      <p:sp>
        <p:nvSpPr>
          <p:cNvPr id="19" name="Text Box 44"/>
          <p:cNvSpPr txBox="1">
            <a:spLocks noChangeArrowheads="1"/>
          </p:cNvSpPr>
          <p:nvPr/>
        </p:nvSpPr>
        <p:spPr bwMode="auto">
          <a:xfrm>
            <a:off x="7295363" y="6662149"/>
            <a:ext cx="1675202" cy="307777"/>
          </a:xfrm>
          <a:prstGeom prst="rect">
            <a:avLst/>
          </a:prstGeom>
          <a:noFill/>
          <a:ln w="9525">
            <a:noFill/>
            <a:miter lim="800000"/>
            <a:headEnd/>
            <a:tailEnd/>
          </a:ln>
          <a:effectLst/>
        </p:spPr>
        <p:txBody>
          <a:bodyPr wrap="none">
            <a:spAutoFit/>
          </a:bodyPr>
          <a:lstStyle/>
          <a:p>
            <a:pPr algn="ctr" defTabSz="1019175"/>
            <a:r>
              <a:rPr lang="en-US" sz="1400" dirty="0">
                <a:solidFill>
                  <a:srgbClr val="C00000"/>
                </a:solidFill>
                <a:latin typeface="ITC Avant Garde Gothic Demi" pitchFamily="34" charset="0"/>
              </a:rPr>
              <a:t>http</a:t>
            </a:r>
            <a:r>
              <a:rPr lang="en-US" sz="1400" dirty="0" smtClean="0">
                <a:solidFill>
                  <a:srgbClr val="C00000"/>
                </a:solidFill>
                <a:latin typeface="ITC Avant Garde Gothic Demi" pitchFamily="34" charset="0"/>
              </a:rPr>
              <a:t>://nmr.unm.edu</a:t>
            </a:r>
            <a:endParaRPr lang="en-US" sz="1400" b="1" dirty="0">
              <a:solidFill>
                <a:srgbClr val="C00000"/>
              </a:solidFill>
              <a:latin typeface="ITC Avant Garde Gothic Demi" pitchFamily="34" charset="0"/>
            </a:endParaRPr>
          </a:p>
        </p:txBody>
      </p:sp>
      <p:sp>
        <p:nvSpPr>
          <p:cNvPr id="20" name="Text Box 44"/>
          <p:cNvSpPr txBox="1">
            <a:spLocks noChangeArrowheads="1"/>
          </p:cNvSpPr>
          <p:nvPr/>
        </p:nvSpPr>
        <p:spPr bwMode="auto">
          <a:xfrm>
            <a:off x="7309633" y="6876067"/>
            <a:ext cx="2139817" cy="307777"/>
          </a:xfrm>
          <a:prstGeom prst="rect">
            <a:avLst/>
          </a:prstGeom>
          <a:noFill/>
          <a:ln w="9525">
            <a:noFill/>
            <a:miter lim="800000"/>
            <a:headEnd/>
            <a:tailEnd/>
          </a:ln>
          <a:effectLst/>
        </p:spPr>
        <p:txBody>
          <a:bodyPr wrap="none">
            <a:spAutoFit/>
          </a:bodyPr>
          <a:lstStyle/>
          <a:p>
            <a:pPr algn="ctr" defTabSz="1019175"/>
            <a:r>
              <a:rPr lang="en-US" sz="1400" dirty="0">
                <a:solidFill>
                  <a:srgbClr val="C00000"/>
                </a:solidFill>
                <a:latin typeface="ITC Avant Garde Gothic Demi" pitchFamily="34" charset="0"/>
              </a:rPr>
              <a:t>http</a:t>
            </a:r>
            <a:r>
              <a:rPr lang="en-US" sz="1400" dirty="0" smtClean="0">
                <a:solidFill>
                  <a:srgbClr val="C00000"/>
                </a:solidFill>
                <a:latin typeface="ITC Avant Garde Gothic Demi" pitchFamily="34" charset="0"/>
              </a:rPr>
              <a:t>://chemxray.unm.edu</a:t>
            </a:r>
            <a:endParaRPr lang="en-US" sz="1400" b="1" dirty="0">
              <a:solidFill>
                <a:srgbClr val="C00000"/>
              </a:solidFill>
              <a:latin typeface="ITC Avant Garde Gothic Demi" pitchFamily="34" charset="0"/>
            </a:endParaRPr>
          </a:p>
        </p:txBody>
      </p:sp>
      <p:pic>
        <p:nvPicPr>
          <p:cNvPr id="2112" name="Picture 64"/>
          <p:cNvPicPr>
            <a:picLocks noChangeAspect="1" noChangeArrowheads="1"/>
          </p:cNvPicPr>
          <p:nvPr/>
        </p:nvPicPr>
        <p:blipFill>
          <a:blip r:embed="rId4" cstate="print"/>
          <a:srcRect/>
          <a:stretch>
            <a:fillRect/>
          </a:stretch>
        </p:blipFill>
        <p:spPr bwMode="auto">
          <a:xfrm>
            <a:off x="6832316" y="702360"/>
            <a:ext cx="3123343" cy="1000581"/>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0" y="208000"/>
            <a:ext cx="10058400" cy="400110"/>
          </a:xfrm>
          <a:prstGeom prst="rect">
            <a:avLst/>
          </a:prstGeom>
          <a:noFill/>
          <a:ln w="9525">
            <a:noFill/>
            <a:miter lim="800000"/>
            <a:headEnd/>
            <a:tailEnd/>
          </a:ln>
          <a:effectLst/>
        </p:spPr>
        <p:txBody>
          <a:bodyPr>
            <a:spAutoFit/>
          </a:bodyPr>
          <a:lstStyle/>
          <a:p>
            <a:pPr algn="ctr" defTabSz="1019175"/>
            <a:r>
              <a:rPr lang="en-US" dirty="0" smtClean="0">
                <a:solidFill>
                  <a:srgbClr val="C00000"/>
                </a:solidFill>
              </a:rPr>
              <a:t>Analytical Chemistry Service Facilities</a:t>
            </a:r>
            <a:r>
              <a:rPr lang="en-US" sz="1800" b="1" dirty="0" smtClean="0">
                <a:solidFill>
                  <a:srgbClr val="C00000"/>
                </a:solidFill>
              </a:rPr>
              <a:t>*</a:t>
            </a:r>
            <a:endParaRPr lang="en-US" sz="1800" b="1" dirty="0">
              <a:solidFill>
                <a:srgbClr val="C00000"/>
              </a:solidFill>
            </a:endParaRPr>
          </a:p>
        </p:txBody>
      </p:sp>
      <p:sp>
        <p:nvSpPr>
          <p:cNvPr id="3078" name="Text Box 6"/>
          <p:cNvSpPr txBox="1">
            <a:spLocks noChangeArrowheads="1"/>
          </p:cNvSpPr>
          <p:nvPr/>
        </p:nvSpPr>
        <p:spPr bwMode="auto">
          <a:xfrm>
            <a:off x="1396722" y="7419323"/>
            <a:ext cx="7546312" cy="246221"/>
          </a:xfrm>
          <a:prstGeom prst="rect">
            <a:avLst/>
          </a:prstGeom>
          <a:noFill/>
          <a:ln w="9525">
            <a:noFill/>
            <a:miter lim="800000"/>
            <a:headEnd/>
            <a:tailEnd/>
          </a:ln>
          <a:effectLst/>
        </p:spPr>
        <p:txBody>
          <a:bodyPr wrap="square">
            <a:spAutoFit/>
          </a:bodyPr>
          <a:lstStyle/>
          <a:p>
            <a:pPr defTabSz="1019175">
              <a:buFont typeface="Arial" charset="0"/>
              <a:buChar char="•"/>
            </a:pPr>
            <a:r>
              <a:rPr lang="en-US" sz="1000" dirty="0" smtClean="0">
                <a:solidFill>
                  <a:srgbClr val="C00000"/>
                </a:solidFill>
              </a:rPr>
              <a:t>special </a:t>
            </a:r>
            <a:r>
              <a:rPr lang="en-US" sz="1000" dirty="0">
                <a:solidFill>
                  <a:srgbClr val="C00000"/>
                </a:solidFill>
              </a:rPr>
              <a:t>sample analyses and larger </a:t>
            </a:r>
            <a:r>
              <a:rPr lang="en-US" sz="1000" dirty="0" smtClean="0">
                <a:solidFill>
                  <a:srgbClr val="C00000"/>
                </a:solidFill>
              </a:rPr>
              <a:t>collaborative </a:t>
            </a:r>
            <a:r>
              <a:rPr lang="en-US" sz="1000" dirty="0">
                <a:solidFill>
                  <a:srgbClr val="C00000"/>
                </a:solidFill>
              </a:rPr>
              <a:t>research are also available upon consultation with </a:t>
            </a:r>
            <a:r>
              <a:rPr lang="en-US" sz="1000" dirty="0" smtClean="0">
                <a:solidFill>
                  <a:srgbClr val="C00000"/>
                </a:solidFill>
              </a:rPr>
              <a:t>the individual </a:t>
            </a:r>
            <a:r>
              <a:rPr lang="en-US" sz="1000" dirty="0">
                <a:solidFill>
                  <a:srgbClr val="C00000"/>
                </a:solidFill>
              </a:rPr>
              <a:t>facility </a:t>
            </a:r>
            <a:r>
              <a:rPr lang="en-US" sz="1000" dirty="0" smtClean="0">
                <a:solidFill>
                  <a:srgbClr val="C00000"/>
                </a:solidFill>
              </a:rPr>
              <a:t>directors</a:t>
            </a:r>
            <a:endParaRPr lang="en-US" sz="1000" dirty="0">
              <a:solidFill>
                <a:srgbClr val="C00000"/>
              </a:solidFill>
            </a:endParaRPr>
          </a:p>
        </p:txBody>
      </p:sp>
      <p:sp>
        <p:nvSpPr>
          <p:cNvPr id="6" name="TextBox 5"/>
          <p:cNvSpPr txBox="1"/>
          <p:nvPr/>
        </p:nvSpPr>
        <p:spPr>
          <a:xfrm>
            <a:off x="409254" y="1405846"/>
            <a:ext cx="2753474" cy="400110"/>
          </a:xfrm>
          <a:prstGeom prst="rect">
            <a:avLst/>
          </a:prstGeom>
          <a:noFill/>
        </p:spPr>
        <p:txBody>
          <a:bodyPr wrap="square" rtlCol="0">
            <a:spAutoFit/>
          </a:bodyPr>
          <a:lstStyle/>
          <a:p>
            <a:endParaRPr lang="en-US" dirty="0"/>
          </a:p>
        </p:txBody>
      </p:sp>
      <p:sp>
        <p:nvSpPr>
          <p:cNvPr id="7" name="TextBox 6"/>
          <p:cNvSpPr txBox="1"/>
          <p:nvPr/>
        </p:nvSpPr>
        <p:spPr>
          <a:xfrm>
            <a:off x="339052" y="1068966"/>
            <a:ext cx="3067340" cy="6412012"/>
          </a:xfrm>
          <a:prstGeom prst="rect">
            <a:avLst/>
          </a:prstGeom>
          <a:noFill/>
        </p:spPr>
        <p:txBody>
          <a:bodyPr wrap="square" rtlCol="0">
            <a:spAutoFit/>
          </a:bodyPr>
          <a:lstStyle/>
          <a:p>
            <a:pPr algn="just"/>
            <a:r>
              <a:rPr lang="en-US" sz="1000" dirty="0" smtClean="0">
                <a:latin typeface="+mj-lt"/>
              </a:rPr>
              <a:t>The Nuclear Magnetic Resonance (NMR) Facility contains 3 spectrometers:</a:t>
            </a:r>
          </a:p>
          <a:p>
            <a:pPr algn="just"/>
            <a:endParaRPr lang="en-US" sz="1000" dirty="0" smtClean="0">
              <a:latin typeface="+mj-lt"/>
            </a:endParaRPr>
          </a:p>
          <a:p>
            <a:pPr algn="just"/>
            <a:r>
              <a:rPr lang="en-US" sz="1000" dirty="0" err="1" smtClean="0">
                <a:latin typeface="+mj-lt"/>
              </a:rPr>
              <a:t>Bruker</a:t>
            </a:r>
            <a:r>
              <a:rPr lang="en-US" sz="1000" dirty="0" smtClean="0">
                <a:latin typeface="+mj-lt"/>
              </a:rPr>
              <a:t> </a:t>
            </a:r>
            <a:r>
              <a:rPr lang="en-US" sz="1000" dirty="0" err="1" smtClean="0">
                <a:latin typeface="+mj-lt"/>
              </a:rPr>
              <a:t>Avance</a:t>
            </a:r>
            <a:r>
              <a:rPr lang="en-US" sz="1000" dirty="0" smtClean="0">
                <a:latin typeface="+mj-lt"/>
              </a:rPr>
              <a:t> 500: primarily a liquids NMR, with variable temperature, three RF channels, 3 axis gradients, and 3 solution probes. They are: 5 mm inverse broadband ; 5 mm inverse triple (proton, phosphorus, broadband); and 2.5 mm inverse broadband. All have a frequency range of </a:t>
            </a:r>
            <a:r>
              <a:rPr lang="en-US" sz="1000" dirty="0">
                <a:latin typeface="+mj-lt"/>
                <a:cs typeface="Times New Roman"/>
              </a:rPr>
              <a:t> </a:t>
            </a:r>
            <a:r>
              <a:rPr lang="en-US" sz="1000" baseline="30000" dirty="0" smtClean="0">
                <a:latin typeface="+mj-lt"/>
                <a:cs typeface="Times New Roman"/>
              </a:rPr>
              <a:t>31</a:t>
            </a:r>
            <a:r>
              <a:rPr lang="en-US" sz="1000" dirty="0" smtClean="0">
                <a:latin typeface="+mj-lt"/>
                <a:cs typeface="Times New Roman"/>
              </a:rPr>
              <a:t>P </a:t>
            </a:r>
            <a:r>
              <a:rPr lang="en-US" sz="1000" dirty="0" smtClean="0">
                <a:latin typeface="+mj-lt"/>
              </a:rPr>
              <a:t> to </a:t>
            </a:r>
            <a:r>
              <a:rPr lang="en-US" sz="1000" baseline="30000" dirty="0" smtClean="0">
                <a:latin typeface="+mj-lt"/>
              </a:rPr>
              <a:t>109</a:t>
            </a:r>
            <a:r>
              <a:rPr lang="en-US" sz="1000" dirty="0" smtClean="0">
                <a:latin typeface="+mj-lt"/>
              </a:rPr>
              <a:t>Ag, with VT and gradients.  A CPMASS probe is also available.</a:t>
            </a:r>
          </a:p>
          <a:p>
            <a:pPr algn="just"/>
            <a:endParaRPr lang="en-US" sz="1000" dirty="0" smtClean="0">
              <a:latin typeface="+mj-lt"/>
            </a:endParaRPr>
          </a:p>
          <a:p>
            <a:pPr marL="0" marR="0" algn="just">
              <a:lnSpc>
                <a:spcPct val="115000"/>
              </a:lnSpc>
              <a:spcBef>
                <a:spcPts val="0"/>
              </a:spcBef>
              <a:spcAft>
                <a:spcPts val="1000"/>
              </a:spcAft>
            </a:pPr>
            <a:r>
              <a:rPr lang="en-US" sz="1000" dirty="0" err="1" smtClean="0">
                <a:latin typeface="+mj-lt"/>
              </a:rPr>
              <a:t>Bruker</a:t>
            </a:r>
            <a:r>
              <a:rPr lang="en-US" sz="1000" dirty="0" smtClean="0">
                <a:latin typeface="+mj-lt"/>
              </a:rPr>
              <a:t> </a:t>
            </a:r>
            <a:r>
              <a:rPr lang="en-US" sz="1000" dirty="0" err="1" smtClean="0">
                <a:latin typeface="+mj-lt"/>
              </a:rPr>
              <a:t>Avance</a:t>
            </a:r>
            <a:r>
              <a:rPr lang="en-US" sz="1000" dirty="0" smtClean="0">
                <a:latin typeface="+mj-lt"/>
              </a:rPr>
              <a:t> 300 </a:t>
            </a:r>
            <a:r>
              <a:rPr lang="en-US" sz="1000" dirty="0" err="1" smtClean="0">
                <a:latin typeface="+mj-lt"/>
              </a:rPr>
              <a:t>widebore</a:t>
            </a:r>
            <a:r>
              <a:rPr lang="en-US" sz="1000" dirty="0" smtClean="0">
                <a:latin typeface="+mj-lt"/>
              </a:rPr>
              <a:t>: primarily a solids NMR, with variable temperature, three RF channels, single axis gradients, and 8 probes. The probes are: 7 mm CPMASS; 4 mm CPMASS (both are </a:t>
            </a:r>
            <a:r>
              <a:rPr lang="en-US" sz="1000" baseline="30000" dirty="0" smtClean="0">
                <a:latin typeface="+mj-lt"/>
              </a:rPr>
              <a:t>1</a:t>
            </a:r>
            <a:r>
              <a:rPr lang="en-US" sz="1000" dirty="0" smtClean="0">
                <a:latin typeface="+mj-lt"/>
              </a:rPr>
              <a:t>H and </a:t>
            </a:r>
            <a:r>
              <a:rPr lang="en-US" sz="1000" baseline="30000" dirty="0" smtClean="0">
                <a:latin typeface="+mj-lt"/>
                <a:ea typeface="Calibri"/>
                <a:cs typeface="Times New Roman"/>
              </a:rPr>
              <a:t>31</a:t>
            </a:r>
            <a:r>
              <a:rPr lang="en-US" sz="1000" dirty="0" smtClean="0">
                <a:latin typeface="+mj-lt"/>
                <a:ea typeface="Calibri"/>
                <a:cs typeface="Times New Roman"/>
              </a:rPr>
              <a:t>P </a:t>
            </a:r>
            <a:r>
              <a:rPr lang="en-US" sz="1000" dirty="0" smtClean="0">
                <a:latin typeface="+mj-lt"/>
              </a:rPr>
              <a:t>to </a:t>
            </a:r>
            <a:r>
              <a:rPr lang="en-US" sz="1000" baseline="30000" dirty="0" smtClean="0">
                <a:latin typeface="+mj-lt"/>
              </a:rPr>
              <a:t>109</a:t>
            </a:r>
            <a:r>
              <a:rPr lang="en-US" sz="1000" dirty="0" smtClean="0">
                <a:latin typeface="+mj-lt"/>
              </a:rPr>
              <a:t>Ag); 2.5mm CPMASS (triple tuned for fluorine, proton, and </a:t>
            </a:r>
            <a:r>
              <a:rPr lang="en-US" sz="1000" baseline="30000" dirty="0" smtClean="0">
                <a:latin typeface="+mj-lt"/>
              </a:rPr>
              <a:t>31</a:t>
            </a:r>
            <a:r>
              <a:rPr lang="en-US" sz="1000" dirty="0" smtClean="0">
                <a:latin typeface="+mj-lt"/>
              </a:rPr>
              <a:t>P to </a:t>
            </a:r>
            <a:r>
              <a:rPr lang="en-US" sz="1000" baseline="30000" dirty="0" smtClean="0">
                <a:latin typeface="+mj-lt"/>
              </a:rPr>
              <a:t>15</a:t>
            </a:r>
            <a:r>
              <a:rPr lang="en-US" sz="1000" dirty="0" smtClean="0">
                <a:latin typeface="+mj-lt"/>
              </a:rPr>
              <a:t>N); 7 mm  CRAMPS (</a:t>
            </a:r>
            <a:r>
              <a:rPr lang="en-US" sz="1000" baseline="30000" dirty="0" smtClean="0">
                <a:latin typeface="+mj-lt"/>
              </a:rPr>
              <a:t>!</a:t>
            </a:r>
            <a:r>
              <a:rPr lang="en-US" sz="1000" dirty="0" smtClean="0">
                <a:latin typeface="+mj-lt"/>
              </a:rPr>
              <a:t>H or </a:t>
            </a:r>
            <a:r>
              <a:rPr lang="en-US" sz="1000" baseline="30000" dirty="0" smtClean="0">
                <a:latin typeface="+mj-lt"/>
              </a:rPr>
              <a:t>19</a:t>
            </a:r>
            <a:r>
              <a:rPr lang="en-US" sz="1000" dirty="0" smtClean="0">
                <a:latin typeface="+mj-lt"/>
              </a:rPr>
              <a:t>F); 7 mm triple resonance (</a:t>
            </a:r>
            <a:r>
              <a:rPr lang="en-US" sz="1000" baseline="30000" dirty="0" smtClean="0">
                <a:latin typeface="+mj-lt"/>
              </a:rPr>
              <a:t>1</a:t>
            </a:r>
            <a:r>
              <a:rPr lang="en-US" sz="1000" dirty="0" smtClean="0">
                <a:latin typeface="+mj-lt"/>
              </a:rPr>
              <a:t>H, variety of X combinations); </a:t>
            </a:r>
            <a:r>
              <a:rPr lang="en-US" sz="1000" dirty="0" err="1" smtClean="0">
                <a:latin typeface="+mj-lt"/>
              </a:rPr>
              <a:t>wideline</a:t>
            </a:r>
            <a:r>
              <a:rPr lang="en-US" sz="1000" dirty="0" smtClean="0">
                <a:latin typeface="+mj-lt"/>
              </a:rPr>
              <a:t> probe with both 5 and 10 mm inserts; DOR (wide range); and 5mm proton/broadband liquids (</a:t>
            </a:r>
            <a:r>
              <a:rPr lang="en-US" sz="1000" baseline="30000" dirty="0" smtClean="0">
                <a:latin typeface="+mj-lt"/>
              </a:rPr>
              <a:t>15</a:t>
            </a:r>
            <a:r>
              <a:rPr lang="en-US" sz="1000" dirty="0" smtClean="0">
                <a:latin typeface="+mj-lt"/>
              </a:rPr>
              <a:t>N to </a:t>
            </a:r>
            <a:r>
              <a:rPr lang="en-US" sz="1000" baseline="30000" dirty="0" smtClean="0">
                <a:latin typeface="+mj-lt"/>
              </a:rPr>
              <a:t>31</a:t>
            </a:r>
            <a:r>
              <a:rPr lang="en-US" sz="1000" dirty="0" smtClean="0">
                <a:latin typeface="+mj-lt"/>
              </a:rPr>
              <a:t>P) </a:t>
            </a:r>
            <a:r>
              <a:rPr lang="en-US" sz="1000" dirty="0" smtClean="0">
                <a:latin typeface="+mj-lt"/>
              </a:rPr>
              <a:t>with gradients. </a:t>
            </a:r>
            <a:endParaRPr lang="en-US" sz="1000" dirty="0" smtClean="0"/>
          </a:p>
          <a:p>
            <a:pPr algn="just"/>
            <a:r>
              <a:rPr lang="en-US" sz="1000" dirty="0" err="1" smtClean="0"/>
              <a:t>Bruker</a:t>
            </a:r>
            <a:r>
              <a:rPr lang="en-US" sz="1000" dirty="0" smtClean="0"/>
              <a:t> </a:t>
            </a:r>
            <a:r>
              <a:rPr lang="en-US" sz="1000" dirty="0" err="1" smtClean="0"/>
              <a:t>Avance</a:t>
            </a:r>
            <a:r>
              <a:rPr lang="en-US" sz="1000" dirty="0" smtClean="0"/>
              <a:t> 300 standard bore: liquids only NMR, with variable temperature, 2 RF channels, single axis gradients, auto-tune and match, and 2 probes.  They are: 5 mm proton/broadband (</a:t>
            </a:r>
            <a:r>
              <a:rPr lang="en-US" sz="1000" baseline="30000" dirty="0" smtClean="0"/>
              <a:t>31</a:t>
            </a:r>
            <a:r>
              <a:rPr lang="en-US" sz="1000" dirty="0" smtClean="0"/>
              <a:t>P to </a:t>
            </a:r>
            <a:r>
              <a:rPr lang="en-US" sz="1000" baseline="30000" dirty="0" smtClean="0"/>
              <a:t>15</a:t>
            </a:r>
            <a:r>
              <a:rPr lang="en-US" sz="1000" dirty="0" smtClean="0"/>
              <a:t>N) and a 10 mm  proton/broadband (</a:t>
            </a:r>
            <a:r>
              <a:rPr lang="en-US" sz="1000" baseline="30000" dirty="0" smtClean="0"/>
              <a:t>31</a:t>
            </a:r>
            <a:r>
              <a:rPr lang="en-US" sz="1000" dirty="0" smtClean="0"/>
              <a:t>P to  </a:t>
            </a:r>
            <a:r>
              <a:rPr lang="en-US" sz="1000" baseline="30000" dirty="0" smtClean="0"/>
              <a:t>109</a:t>
            </a:r>
            <a:r>
              <a:rPr lang="en-US" sz="1000" dirty="0" smtClean="0"/>
              <a:t>Ag).</a:t>
            </a:r>
          </a:p>
          <a:p>
            <a:pPr algn="just"/>
            <a:endParaRPr lang="en-US" sz="1000" dirty="0" smtClean="0"/>
          </a:p>
          <a:p>
            <a:pPr algn="just"/>
            <a:r>
              <a:rPr lang="en-US" sz="1000" dirty="0" smtClean="0"/>
              <a:t>Researchers needing NMR analysis are trained to obtain and interpret data on their own samples.  In exceptional circumstances, facility personnel will obtain data for an additional fee. The facility is open for trained users 24/7, although non-UNM users must start and stop experiments during normal business hours. Current prices and status are given on the facility website </a:t>
            </a:r>
            <a:r>
              <a:rPr lang="en-US" sz="1000" u="sng" dirty="0" smtClean="0"/>
              <a:t>nmr.unm.edu.</a:t>
            </a:r>
            <a:endParaRPr lang="en-US" sz="1000" dirty="0"/>
          </a:p>
        </p:txBody>
      </p:sp>
      <p:sp>
        <p:nvSpPr>
          <p:cNvPr id="8" name="TextBox 7"/>
          <p:cNvSpPr txBox="1"/>
          <p:nvPr/>
        </p:nvSpPr>
        <p:spPr>
          <a:xfrm>
            <a:off x="1387005" y="637454"/>
            <a:ext cx="710451" cy="369332"/>
          </a:xfrm>
          <a:prstGeom prst="rect">
            <a:avLst/>
          </a:prstGeom>
          <a:noFill/>
        </p:spPr>
        <p:txBody>
          <a:bodyPr wrap="none" rtlCol="0">
            <a:spAutoFit/>
          </a:bodyPr>
          <a:lstStyle/>
          <a:p>
            <a:r>
              <a:rPr lang="en-US" sz="1800" dirty="0" smtClean="0"/>
              <a:t>NMR</a:t>
            </a:r>
            <a:endParaRPr lang="en-US" sz="1800" dirty="0"/>
          </a:p>
        </p:txBody>
      </p:sp>
      <p:sp>
        <p:nvSpPr>
          <p:cNvPr id="9" name="TextBox 8"/>
          <p:cNvSpPr txBox="1"/>
          <p:nvPr/>
        </p:nvSpPr>
        <p:spPr>
          <a:xfrm>
            <a:off x="3621487" y="1068967"/>
            <a:ext cx="2948676" cy="3785652"/>
          </a:xfrm>
          <a:prstGeom prst="rect">
            <a:avLst/>
          </a:prstGeom>
          <a:noFill/>
        </p:spPr>
        <p:txBody>
          <a:bodyPr wrap="square" rtlCol="0">
            <a:spAutoFit/>
          </a:bodyPr>
          <a:lstStyle/>
          <a:p>
            <a:pPr algn="just"/>
            <a:r>
              <a:rPr lang="en-US" sz="1000" dirty="0" smtClean="0"/>
              <a:t>The </a:t>
            </a:r>
            <a:r>
              <a:rPr lang="en-US" sz="1000" dirty="0"/>
              <a:t>X-ray laboratory has one </a:t>
            </a:r>
            <a:r>
              <a:rPr lang="en-US" sz="1000" dirty="0" err="1"/>
              <a:t>diffractometer</a:t>
            </a:r>
            <a:r>
              <a:rPr lang="en-US" sz="1000" dirty="0"/>
              <a:t>, the Kappa </a:t>
            </a:r>
            <a:r>
              <a:rPr lang="en-US" sz="1000" dirty="0" smtClean="0"/>
              <a:t> Apex </a:t>
            </a:r>
            <a:r>
              <a:rPr lang="en-US" sz="1000" dirty="0"/>
              <a:t>II</a:t>
            </a:r>
            <a:r>
              <a:rPr lang="en-US" sz="1000" dirty="0" smtClean="0"/>
              <a:t>,   </a:t>
            </a:r>
            <a:r>
              <a:rPr lang="en-US" sz="1000" dirty="0" err="1"/>
              <a:t>Bruker’s</a:t>
            </a:r>
            <a:r>
              <a:rPr lang="en-US" sz="1000" dirty="0"/>
              <a:t> top-of-the-line sealed tube chemical </a:t>
            </a:r>
            <a:r>
              <a:rPr lang="en-US" sz="1000" dirty="0" smtClean="0"/>
              <a:t>crystallography system. It combines </a:t>
            </a:r>
            <a:r>
              <a:rPr lang="en-US" sz="1000" dirty="0"/>
              <a:t>the best 4-circle Kappa </a:t>
            </a:r>
            <a:r>
              <a:rPr lang="en-US" sz="1000" dirty="0" err="1"/>
              <a:t>goniometer</a:t>
            </a:r>
            <a:r>
              <a:rPr lang="en-US" sz="1000" dirty="0"/>
              <a:t> available </a:t>
            </a:r>
            <a:r>
              <a:rPr lang="en-US" sz="1000" dirty="0" smtClean="0"/>
              <a:t>with the   </a:t>
            </a:r>
            <a:r>
              <a:rPr lang="en-US" sz="1000" dirty="0"/>
              <a:t>APEX II- the most sensitive and fastest CCD detector. </a:t>
            </a:r>
            <a:r>
              <a:rPr lang="en-US" sz="1000" dirty="0" smtClean="0"/>
              <a:t> Because </a:t>
            </a:r>
            <a:r>
              <a:rPr lang="en-US" sz="1000" dirty="0"/>
              <a:t>of </a:t>
            </a:r>
            <a:r>
              <a:rPr lang="en-US" sz="1000" dirty="0" smtClean="0"/>
              <a:t>the low </a:t>
            </a:r>
            <a:r>
              <a:rPr lang="en-US" sz="1000" dirty="0"/>
              <a:t>dark noise and high gain due to lower CCD chip </a:t>
            </a:r>
            <a:r>
              <a:rPr lang="en-US" sz="1000" dirty="0" smtClean="0"/>
              <a:t> cooling</a:t>
            </a:r>
            <a:r>
              <a:rPr lang="en-US" sz="1000" dirty="0"/>
              <a:t>, the </a:t>
            </a:r>
            <a:r>
              <a:rPr lang="en-US" sz="1000" dirty="0" smtClean="0"/>
              <a:t>instrument   </a:t>
            </a:r>
            <a:r>
              <a:rPr lang="en-US" sz="1000" dirty="0"/>
              <a:t>can handle a wide range of samples, from strongly </a:t>
            </a:r>
            <a:r>
              <a:rPr lang="en-US" sz="1000" dirty="0" smtClean="0"/>
              <a:t> diffracting </a:t>
            </a:r>
            <a:r>
              <a:rPr lang="en-US" sz="1000" dirty="0"/>
              <a:t>to </a:t>
            </a:r>
            <a:r>
              <a:rPr lang="en-US" sz="1000" dirty="0" smtClean="0"/>
              <a:t>weakly   </a:t>
            </a:r>
            <a:r>
              <a:rPr lang="en-US" sz="1000" dirty="0"/>
              <a:t>diffracting. The system comes with a Molybdenum fine </a:t>
            </a:r>
            <a:r>
              <a:rPr lang="en-US" sz="1000" dirty="0" smtClean="0"/>
              <a:t> focus </a:t>
            </a:r>
            <a:r>
              <a:rPr lang="en-US" sz="1000" dirty="0"/>
              <a:t>sealed tube</a:t>
            </a:r>
            <a:r>
              <a:rPr lang="en-US" sz="1000" dirty="0" smtClean="0"/>
              <a:t>, graphite </a:t>
            </a:r>
            <a:r>
              <a:rPr lang="en-US" sz="1000" dirty="0" err="1"/>
              <a:t>monochromator</a:t>
            </a:r>
            <a:r>
              <a:rPr lang="en-US" sz="1000" dirty="0"/>
              <a:t> and low temperature attachment </a:t>
            </a:r>
            <a:r>
              <a:rPr lang="en-US" sz="1000" dirty="0" smtClean="0"/>
              <a:t> for </a:t>
            </a:r>
            <a:r>
              <a:rPr lang="en-US" sz="1000" dirty="0"/>
              <a:t>collecting </a:t>
            </a:r>
            <a:r>
              <a:rPr lang="en-US" sz="1000" dirty="0" smtClean="0"/>
              <a:t>data   </a:t>
            </a:r>
            <a:r>
              <a:rPr lang="en-US" sz="1000" dirty="0"/>
              <a:t>as low as -70C. We can determine structures of 5000 </a:t>
            </a:r>
            <a:r>
              <a:rPr lang="en-US" sz="1000" dirty="0" smtClean="0"/>
              <a:t> unique </a:t>
            </a:r>
            <a:r>
              <a:rPr lang="en-US" sz="1000" dirty="0"/>
              <a:t>atoms or less</a:t>
            </a:r>
            <a:r>
              <a:rPr lang="en-US" sz="1000" dirty="0" smtClean="0"/>
              <a:t>. The facility offers  data collection service with or without structure determination and also instruction on the use of the </a:t>
            </a:r>
            <a:r>
              <a:rPr lang="en-US" sz="1000" dirty="0" err="1" smtClean="0"/>
              <a:t>diffractometer</a:t>
            </a:r>
            <a:r>
              <a:rPr lang="en-US" sz="1000" dirty="0" smtClean="0"/>
              <a:t> to the university research groups.</a:t>
            </a:r>
          </a:p>
          <a:p>
            <a:pPr algn="just"/>
            <a:endParaRPr lang="en-US" sz="1000" dirty="0"/>
          </a:p>
          <a:p>
            <a:pPr algn="just"/>
            <a:r>
              <a:rPr lang="en-US" sz="1000" dirty="0" smtClean="0"/>
              <a:t>See </a:t>
            </a:r>
            <a:r>
              <a:rPr lang="en-US" sz="1000" dirty="0"/>
              <a:t>our website for </a:t>
            </a:r>
            <a:r>
              <a:rPr lang="en-US" sz="1000" dirty="0" smtClean="0"/>
              <a:t>current </a:t>
            </a:r>
            <a:r>
              <a:rPr lang="en-US" sz="1000" dirty="0"/>
              <a:t>information</a:t>
            </a:r>
            <a:r>
              <a:rPr lang="en-US" sz="1000" dirty="0" smtClean="0"/>
              <a:t>.</a:t>
            </a:r>
          </a:p>
          <a:p>
            <a:pPr algn="just"/>
            <a:r>
              <a:rPr lang="en-US" sz="1000" u="sng" dirty="0" smtClean="0"/>
              <a:t>chemxray.unm.edu </a:t>
            </a:r>
          </a:p>
          <a:p>
            <a:pPr algn="just"/>
            <a:endParaRPr lang="en-US" sz="1000" u="sng" dirty="0" smtClean="0"/>
          </a:p>
          <a:p>
            <a:pPr algn="just"/>
            <a:endParaRPr lang="en-US" sz="1000" u="sng" dirty="0" smtClean="0"/>
          </a:p>
          <a:p>
            <a:endParaRPr lang="en-US" sz="1000" dirty="0"/>
          </a:p>
        </p:txBody>
      </p:sp>
      <p:sp>
        <p:nvSpPr>
          <p:cNvPr id="10" name="TextBox 9"/>
          <p:cNvSpPr txBox="1"/>
          <p:nvPr/>
        </p:nvSpPr>
        <p:spPr>
          <a:xfrm>
            <a:off x="4222049" y="666566"/>
            <a:ext cx="1924566" cy="369332"/>
          </a:xfrm>
          <a:prstGeom prst="rect">
            <a:avLst/>
          </a:prstGeom>
          <a:noFill/>
        </p:spPr>
        <p:txBody>
          <a:bodyPr wrap="none" rtlCol="0">
            <a:spAutoFit/>
          </a:bodyPr>
          <a:lstStyle/>
          <a:p>
            <a:r>
              <a:rPr lang="en-US" sz="1800" dirty="0" smtClean="0"/>
              <a:t>X-Ray Diffraction</a:t>
            </a:r>
            <a:endParaRPr lang="en-US" sz="1800" dirty="0"/>
          </a:p>
        </p:txBody>
      </p:sp>
      <p:sp>
        <p:nvSpPr>
          <p:cNvPr id="11" name="TextBox 10"/>
          <p:cNvSpPr txBox="1"/>
          <p:nvPr/>
        </p:nvSpPr>
        <p:spPr>
          <a:xfrm>
            <a:off x="6722278" y="1056055"/>
            <a:ext cx="2984360" cy="6863417"/>
          </a:xfrm>
          <a:prstGeom prst="rect">
            <a:avLst/>
          </a:prstGeom>
          <a:noFill/>
        </p:spPr>
        <p:txBody>
          <a:bodyPr wrap="square" rtlCol="0">
            <a:spAutoFit/>
          </a:bodyPr>
          <a:lstStyle/>
          <a:p>
            <a:pPr algn="just"/>
            <a:r>
              <a:rPr lang="en-US" sz="1000" dirty="0" smtClean="0"/>
              <a:t>The Mass Spectrometry and Proteomics Facility (MSF) provides and maintains instrumentation for proteomics, functional protein analysis and the mass spectrometry needs of UNM investigators (and others). We provide full service sample processing on a fee basis including mass spectral analysis, protein identification and data analysis. The facility offers a variety of services including: 1) consulting services related to protein identification and characterization, 2) protein identification by PMF and MS/MS, 3) protein identification by de novo peptide sequencing, 4) </a:t>
            </a:r>
            <a:r>
              <a:rPr lang="en-US" sz="1000" dirty="0" err="1" smtClean="0"/>
              <a:t>phosphorylation</a:t>
            </a:r>
            <a:r>
              <a:rPr lang="en-US" sz="1000" dirty="0" smtClean="0"/>
              <a:t> site and other post translational modification characterization, recombinant protein characterization by mass spectrometry and 5) small molecule exact mass analysis. Please visit the web page, </a:t>
            </a:r>
            <a:r>
              <a:rPr lang="en-US" sz="1000" u="sng" dirty="0" smtClean="0"/>
              <a:t>massspec.unm.edu</a:t>
            </a:r>
            <a:r>
              <a:rPr lang="en-US" sz="1000" dirty="0" smtClean="0"/>
              <a:t>, for a current listing of services offered and rates.</a:t>
            </a:r>
          </a:p>
          <a:p>
            <a:pPr algn="just"/>
            <a:endParaRPr lang="en-US" sz="1000" dirty="0"/>
          </a:p>
          <a:p>
            <a:pPr algn="just"/>
            <a:r>
              <a:rPr lang="en-US" sz="1000" dirty="0" smtClean="0"/>
              <a:t>Current instrumentation includes:</a:t>
            </a:r>
          </a:p>
          <a:p>
            <a:pPr algn="just"/>
            <a:endParaRPr lang="en-US" sz="1000" dirty="0"/>
          </a:p>
          <a:p>
            <a:pPr algn="just"/>
            <a:r>
              <a:rPr lang="en-US" sz="1000" dirty="0" smtClean="0"/>
              <a:t>4700 Proteomics Analyzer </a:t>
            </a:r>
          </a:p>
          <a:p>
            <a:pPr algn="just"/>
            <a:r>
              <a:rPr lang="en-US" sz="1000" dirty="0" smtClean="0"/>
              <a:t>Manufacturer: </a:t>
            </a:r>
            <a:r>
              <a:rPr lang="en-US" sz="1000" dirty="0" smtClean="0"/>
              <a:t>Applied </a:t>
            </a:r>
            <a:r>
              <a:rPr lang="en-US" sz="1000" dirty="0" err="1" smtClean="0"/>
              <a:t>Biosystems</a:t>
            </a:r>
            <a:r>
              <a:rPr lang="en-US" sz="1000" dirty="0" smtClean="0"/>
              <a:t>, Framingham</a:t>
            </a:r>
            <a:r>
              <a:rPr lang="en-US" sz="1000" dirty="0" smtClean="0"/>
              <a:t>, MA Mass range: m/z 200,000 for MS, m/z ~2,000 for MS/MS </a:t>
            </a:r>
          </a:p>
          <a:p>
            <a:pPr algn="just"/>
            <a:r>
              <a:rPr lang="en-US" sz="1000" dirty="0" smtClean="0"/>
              <a:t>Ionization (±</a:t>
            </a:r>
            <a:r>
              <a:rPr lang="en-US" sz="1000" dirty="0" err="1" smtClean="0"/>
              <a:t>eV</a:t>
            </a:r>
            <a:r>
              <a:rPr lang="en-US" sz="1000" dirty="0" smtClean="0"/>
              <a:t>): MALDI </a:t>
            </a:r>
          </a:p>
          <a:p>
            <a:pPr algn="just"/>
            <a:r>
              <a:rPr lang="en-US" sz="1000" dirty="0" smtClean="0"/>
              <a:t>Inlet Systems: </a:t>
            </a:r>
            <a:r>
              <a:rPr lang="en-US" sz="1000" dirty="0" err="1" smtClean="0"/>
              <a:t>LCPackings</a:t>
            </a:r>
            <a:r>
              <a:rPr lang="en-US" sz="1000" dirty="0" smtClean="0"/>
              <a:t> Ultimate 2D LC with </a:t>
            </a:r>
            <a:r>
              <a:rPr lang="en-US" sz="1000" dirty="0" err="1" smtClean="0"/>
              <a:t>Probot</a:t>
            </a:r>
            <a:r>
              <a:rPr lang="en-US" sz="1000" dirty="0" smtClean="0"/>
              <a:t> spotting robot </a:t>
            </a:r>
          </a:p>
          <a:p>
            <a:pPr algn="just"/>
            <a:r>
              <a:rPr lang="en-US" sz="1000" dirty="0" smtClean="0"/>
              <a:t>Uses: Proteomics, peptide sequencing, MS/MS </a:t>
            </a:r>
          </a:p>
          <a:p>
            <a:pPr algn="just"/>
            <a:endParaRPr lang="en-US" sz="1000" dirty="0"/>
          </a:p>
          <a:p>
            <a:pPr algn="just"/>
            <a:r>
              <a:rPr lang="en-US" sz="1000" dirty="0" smtClean="0"/>
              <a:t>Water/</a:t>
            </a:r>
            <a:r>
              <a:rPr lang="en-US" sz="1000" dirty="0" err="1" smtClean="0"/>
              <a:t>Micromass</a:t>
            </a:r>
            <a:r>
              <a:rPr lang="en-US" sz="1000" dirty="0" smtClean="0"/>
              <a:t> LCT Premier</a:t>
            </a:r>
          </a:p>
          <a:p>
            <a:pPr algn="just"/>
            <a:r>
              <a:rPr lang="en-US" sz="1000" dirty="0" smtClean="0"/>
              <a:t>Manufacturer: </a:t>
            </a:r>
            <a:r>
              <a:rPr lang="en-US" sz="1000" dirty="0" smtClean="0"/>
              <a:t>Waters/</a:t>
            </a:r>
            <a:r>
              <a:rPr lang="en-US" sz="1000" dirty="0" err="1" smtClean="0"/>
              <a:t>Micromass</a:t>
            </a:r>
            <a:r>
              <a:rPr lang="en-US" sz="1000" dirty="0" smtClean="0"/>
              <a:t>, Manchester</a:t>
            </a:r>
            <a:r>
              <a:rPr lang="en-US" sz="1000" dirty="0" smtClean="0"/>
              <a:t>, U.K</a:t>
            </a:r>
            <a:r>
              <a:rPr lang="en-US" sz="1000" dirty="0" smtClean="0"/>
              <a:t>. Mass </a:t>
            </a:r>
            <a:r>
              <a:rPr lang="en-US" sz="1000" dirty="0" smtClean="0"/>
              <a:t>range: m/z 12,000+ </a:t>
            </a:r>
          </a:p>
          <a:p>
            <a:pPr algn="just"/>
            <a:r>
              <a:rPr lang="en-US" sz="1000" dirty="0" smtClean="0"/>
              <a:t>Ionization (±</a:t>
            </a:r>
            <a:r>
              <a:rPr lang="en-US" sz="1000" dirty="0" err="1" smtClean="0"/>
              <a:t>eV</a:t>
            </a:r>
            <a:r>
              <a:rPr lang="en-US" sz="1000" dirty="0" smtClean="0"/>
              <a:t>): </a:t>
            </a:r>
            <a:r>
              <a:rPr lang="en-US" sz="1000" dirty="0" err="1" smtClean="0"/>
              <a:t>Electrospray</a:t>
            </a:r>
            <a:r>
              <a:rPr lang="en-US" sz="1000" dirty="0" smtClean="0"/>
              <a:t> (z-spray, </a:t>
            </a:r>
            <a:r>
              <a:rPr lang="en-US" sz="1000" dirty="0" err="1" smtClean="0"/>
              <a:t>lockspray</a:t>
            </a:r>
            <a:r>
              <a:rPr lang="en-US" sz="1000" dirty="0" smtClean="0"/>
              <a:t>), Atmospheric pressure chemical ionization (APCI) and Atmospheric pressure </a:t>
            </a:r>
            <a:r>
              <a:rPr lang="en-US" sz="1000" dirty="0" err="1" smtClean="0"/>
              <a:t>photoionization</a:t>
            </a:r>
            <a:r>
              <a:rPr lang="en-US" sz="1000" dirty="0" smtClean="0"/>
              <a:t> (APPI) </a:t>
            </a:r>
          </a:p>
          <a:p>
            <a:pPr algn="just"/>
            <a:r>
              <a:rPr lang="en-US" sz="1000" dirty="0" smtClean="0"/>
              <a:t>Inlet Systems: HP Series 1100 HPLC </a:t>
            </a:r>
          </a:p>
          <a:p>
            <a:pPr algn="just"/>
            <a:r>
              <a:rPr lang="en-US" sz="1000" dirty="0" smtClean="0"/>
              <a:t>Uses: Exact mass determinations, protein mass measurement</a:t>
            </a:r>
          </a:p>
          <a:p>
            <a:pPr algn="just"/>
            <a:endParaRPr lang="en-US" sz="1000" dirty="0" smtClean="0"/>
          </a:p>
          <a:p>
            <a:pPr algn="just"/>
            <a:endParaRPr lang="en-US" sz="1000" dirty="0" smtClean="0"/>
          </a:p>
          <a:p>
            <a:pPr algn="just"/>
            <a:endParaRPr lang="en-US" sz="1000" dirty="0"/>
          </a:p>
        </p:txBody>
      </p:sp>
      <p:sp>
        <p:nvSpPr>
          <p:cNvPr id="13" name="TextBox 12"/>
          <p:cNvSpPr txBox="1"/>
          <p:nvPr/>
        </p:nvSpPr>
        <p:spPr>
          <a:xfrm>
            <a:off x="7241569" y="666564"/>
            <a:ext cx="2172390" cy="369332"/>
          </a:xfrm>
          <a:prstGeom prst="rect">
            <a:avLst/>
          </a:prstGeom>
          <a:noFill/>
        </p:spPr>
        <p:txBody>
          <a:bodyPr wrap="none" rtlCol="0">
            <a:spAutoFit/>
          </a:bodyPr>
          <a:lstStyle/>
          <a:p>
            <a:r>
              <a:rPr lang="en-US" sz="1800" dirty="0" smtClean="0"/>
              <a:t>Mass Spectrometry</a:t>
            </a:r>
            <a:endParaRPr lang="en-US" sz="1800" dirty="0"/>
          </a:p>
        </p:txBody>
      </p:sp>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2846</TotalTime>
  <Words>943</Words>
  <Application>Microsoft Office PowerPoint</Application>
  <PresentationFormat>Custom</PresentationFormat>
  <Paragraphs>95</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blank</vt:lpstr>
      <vt:lpstr>Slide 1</vt:lpstr>
      <vt:lpstr>Slide 2</vt:lpstr>
    </vt:vector>
  </TitlesOfParts>
  <Company>unm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 engen</dc:creator>
  <cp:lastModifiedBy>Charlotte Mobarak</cp:lastModifiedBy>
  <cp:revision>72</cp:revision>
  <dcterms:created xsi:type="dcterms:W3CDTF">2005-09-13T15:55:25Z</dcterms:created>
  <dcterms:modified xsi:type="dcterms:W3CDTF">2010-09-13T19:16:33Z</dcterms:modified>
</cp:coreProperties>
</file>